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21"/>
  </p:notesMasterIdLst>
  <p:sldIdLst>
    <p:sldId id="257" r:id="rId4"/>
    <p:sldId id="258" r:id="rId5"/>
    <p:sldId id="256" r:id="rId6"/>
    <p:sldId id="260" r:id="rId7"/>
    <p:sldId id="261" r:id="rId8"/>
    <p:sldId id="264" r:id="rId9"/>
    <p:sldId id="265" r:id="rId10"/>
    <p:sldId id="272" r:id="rId11"/>
    <p:sldId id="262" r:id="rId12"/>
    <p:sldId id="266" r:id="rId13"/>
    <p:sldId id="268" r:id="rId14"/>
    <p:sldId id="267" r:id="rId15"/>
    <p:sldId id="270" r:id="rId16"/>
    <p:sldId id="263" r:id="rId17"/>
    <p:sldId id="271" r:id="rId18"/>
    <p:sldId id="269" r:id="rId19"/>
    <p:sldId id="25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B763D-F2F0-4719-A526-196FA9CB6E95}" type="datetimeFigureOut">
              <a:rPr lang="ru-RU" smtClean="0"/>
              <a:t>07.03.2021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79D72-7B6E-4D69-BDC9-DA5695FDF3C5}" type="slidenum">
              <a:rPr lang="ru-RU" smtClean="0"/>
              <a:t>‹#›</a:t>
            </a:fld>
            <a:endParaRPr lang="ru-RU"/>
          </a:p>
        </p:txBody>
      </p:sp>
    </p:spTree>
    <p:extLst>
      <p:ext uri="{BB962C8B-B14F-4D97-AF65-F5344CB8AC3E}">
        <p14:creationId xmlns:p14="http://schemas.microsoft.com/office/powerpoint/2010/main" val="361843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377968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710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76972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65214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30201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36919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028494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148429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935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16289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78089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782157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260966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755056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554317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1"/>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407536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6"/>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3826191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053030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rot="5400000">
            <a:off x="4623594" y="2285207"/>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rot="5400000">
            <a:off x="623094" y="370682"/>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3" name="Google Shape;3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080087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rot="5400000">
            <a:off x="2396333"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8" name="Google Shape;3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9" name="Google Shape;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670954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4" name="Google Shape;4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5" name="Google Shape;4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6" name="Google Shape;4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1156086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0" name="Google Shape;50;p8"/>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183481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1015410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6" name="Google Shape;56;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7" name="Google Shape;57;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958391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1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10"/>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5" name="Google Shape;6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6" name="Google Shape;6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396682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833026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a:pPr/>
              <a:t>‹#›</a:t>
            </a:fld>
            <a:endParaRPr/>
          </a:p>
        </p:txBody>
      </p:sp>
    </p:spTree>
    <p:extLst>
      <p:ext uri="{BB962C8B-B14F-4D97-AF65-F5344CB8AC3E}">
        <p14:creationId xmlns:p14="http://schemas.microsoft.com/office/powerpoint/2010/main" val="20977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FBC0E0-3A41-4CAB-AF74-6858860FC277}" type="datetimeFigureOut">
              <a:rPr lang="ru-RU" smtClean="0"/>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51110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FBC0E0-3A41-4CAB-AF74-6858860FC277}" type="datetimeFigureOut">
              <a:rPr lang="ru-RU" smtClean="0"/>
              <a:t>07.03.2021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79037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FBC0E0-3A41-4CAB-AF74-6858860FC277}" type="datetimeFigureOut">
              <a:rPr lang="ru-RU" smtClean="0"/>
              <a:t>07.03.2021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36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FBC0E0-3A41-4CAB-AF74-6858860FC277}" type="datetimeFigureOut">
              <a:rPr lang="ru-RU" smtClean="0"/>
              <a:t>07.03.2021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220909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FBC0E0-3A41-4CAB-AF74-6858860FC277}" type="datetimeFigureOut">
              <a:rPr lang="ru-RU" smtClean="0"/>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128084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FBC0E0-3A41-4CAB-AF74-6858860FC277}" type="datetimeFigureOut">
              <a:rPr lang="ru-RU" smtClean="0"/>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A481A1-DC8A-4276-AD63-A58171702556}" type="slidenum">
              <a:rPr lang="ru-RU" smtClean="0"/>
              <a:t>‹#›</a:t>
            </a:fld>
            <a:endParaRPr lang="ru-RU"/>
          </a:p>
        </p:txBody>
      </p:sp>
    </p:spTree>
    <p:extLst>
      <p:ext uri="{BB962C8B-B14F-4D97-AF65-F5344CB8AC3E}">
        <p14:creationId xmlns:p14="http://schemas.microsoft.com/office/powerpoint/2010/main" val="145834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C0E0-3A41-4CAB-AF74-6858860FC277}" type="datetimeFigureOut">
              <a:rPr lang="ru-RU" smtClean="0"/>
              <a:t>07.03.2021</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481A1-DC8A-4276-AD63-A58171702556}" type="slidenum">
              <a:rPr lang="ru-RU" smtClean="0"/>
              <a:t>‹#›</a:t>
            </a:fld>
            <a:endParaRPr lang="ru-RU"/>
          </a:p>
        </p:txBody>
      </p:sp>
    </p:spTree>
    <p:extLst>
      <p:ext uri="{BB962C8B-B14F-4D97-AF65-F5344CB8AC3E}">
        <p14:creationId xmlns:p14="http://schemas.microsoft.com/office/powerpoint/2010/main" val="133819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413065765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6"/>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 kern="0"/>
              <a:pPr/>
              <a:t>‹#›</a:t>
            </a:fld>
            <a:endParaRPr sz="1400" kern="0">
              <a:solidFill>
                <a:srgbClr val="000000"/>
              </a:solidFill>
            </a:endParaRPr>
          </a:p>
        </p:txBody>
      </p:sp>
    </p:spTree>
    <p:extLst>
      <p:ext uri="{BB962C8B-B14F-4D97-AF65-F5344CB8AC3E}">
        <p14:creationId xmlns:p14="http://schemas.microsoft.com/office/powerpoint/2010/main" val="368176782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Heatmap"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593367"/>
            <a:ext cx="8520600" cy="143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Al-</a:t>
            </a:r>
            <a:r>
              <a:rPr lang="en-GB" sz="1800" dirty="0" err="1">
                <a:latin typeface="Cambria"/>
                <a:ea typeface="Cambria"/>
                <a:cs typeface="Cambria"/>
                <a:sym typeface="Cambria"/>
              </a:rPr>
              <a:t>Farabi</a:t>
            </a:r>
            <a:r>
              <a:rPr lang="en-GB" sz="1800" dirty="0">
                <a:latin typeface="Cambria"/>
                <a:ea typeface="Cambria"/>
                <a:cs typeface="Cambria"/>
                <a:sym typeface="Cambria"/>
              </a:rPr>
              <a:t> Kazakh National University</a:t>
            </a:r>
            <a:endParaRPr sz="18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Higher School of </a:t>
            </a:r>
            <a:r>
              <a:rPr lang="en-GB" sz="1800" dirty="0" smtClean="0">
                <a:latin typeface="Cambria"/>
                <a:ea typeface="Cambria"/>
                <a:cs typeface="Cambria"/>
                <a:sym typeface="Cambria"/>
              </a:rPr>
              <a:t>Medicine</a:t>
            </a:r>
            <a:br>
              <a:rPr lang="en-GB" sz="1800" dirty="0" smtClean="0">
                <a:latin typeface="Cambria"/>
                <a:ea typeface="Cambria"/>
                <a:cs typeface="Cambria"/>
                <a:sym typeface="Cambria"/>
              </a:rPr>
            </a:br>
            <a:r>
              <a:rPr lang="en-GB" sz="1800" dirty="0" smtClean="0">
                <a:latin typeface="Cambria"/>
                <a:ea typeface="Cambria"/>
                <a:cs typeface="Cambria"/>
                <a:sym typeface="Cambria"/>
              </a:rPr>
              <a:t>Department of Fundamental Medicine</a:t>
            </a:r>
            <a:endParaRPr sz="1800"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3060633"/>
            <a:ext cx="8520600" cy="1433600"/>
          </a:xfrm>
          <a:prstGeom prst="rect">
            <a:avLst/>
          </a:prstGeom>
          <a:noFill/>
          <a:ln>
            <a:noFill/>
          </a:ln>
        </p:spPr>
        <p:txBody>
          <a:bodyPr spcFirstLastPara="1" wrap="square" lIns="91425" tIns="91425" rIns="91425" bIns="91425" anchor="t" anchorCtr="0">
            <a:noAutofit/>
          </a:bodyPr>
          <a:lstStyle/>
          <a:p>
            <a:pPr marL="0" lvl="0" indent="0" algn="ctr">
              <a:spcAft>
                <a:spcPts val="1600"/>
              </a:spcAft>
              <a:buNone/>
            </a:pPr>
            <a:r>
              <a:rPr lang="en-US" sz="2800" b="1" dirty="0" err="1">
                <a:solidFill>
                  <a:prstClr val="black"/>
                </a:solidFill>
                <a:latin typeface="Times New Roman" pitchFamily="18" charset="0"/>
                <a:cs typeface="Times New Roman" pitchFamily="18" charset="0"/>
              </a:rPr>
              <a:t>Transcriptomics</a:t>
            </a:r>
            <a:r>
              <a:rPr lang="en-US" sz="2800" b="1" dirty="0">
                <a:solidFill>
                  <a:prstClr val="black"/>
                </a:solidFill>
                <a:latin typeface="Times New Roman" pitchFamily="18" charset="0"/>
                <a:cs typeface="Times New Roman" pitchFamily="18" charset="0"/>
              </a:rPr>
              <a:t>. Methods of </a:t>
            </a:r>
            <a:r>
              <a:rPr lang="en-US" sz="2800" b="1" dirty="0" err="1">
                <a:solidFill>
                  <a:prstClr val="black"/>
                </a:solidFill>
                <a:latin typeface="Times New Roman" pitchFamily="18" charset="0"/>
                <a:cs typeface="Times New Roman" pitchFamily="18" charset="0"/>
              </a:rPr>
              <a:t>transcriptome</a:t>
            </a:r>
            <a:r>
              <a:rPr lang="en-US" sz="2800" b="1" dirty="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investigation</a:t>
            </a:r>
            <a:r>
              <a:rPr lang="en-US" sz="2800" b="1" dirty="0" smtClean="0">
                <a:solidFill>
                  <a:srgbClr val="000000"/>
                </a:solidFill>
                <a:latin typeface="Times New Roman" pitchFamily="18" charset="0"/>
                <a:ea typeface="Times New Roman"/>
                <a:cs typeface="Times New Roman" pitchFamily="18" charset="0"/>
              </a:rPr>
              <a:t>.</a:t>
            </a:r>
            <a:endParaRPr sz="2800" b="1" dirty="0">
              <a:solidFill>
                <a:srgbClr val="000000"/>
              </a:solidFill>
              <a:latin typeface="Times New Roman" pitchFamily="18" charset="0"/>
              <a:ea typeface="Cambria"/>
              <a:cs typeface="Times New Roman" pitchFamily="18" charset="0"/>
              <a:sym typeface="Cambria"/>
            </a:endParaRPr>
          </a:p>
        </p:txBody>
      </p:sp>
      <p:sp>
        <p:nvSpPr>
          <p:cNvPr id="2" name="TextBox 1"/>
          <p:cNvSpPr txBox="1"/>
          <p:nvPr/>
        </p:nvSpPr>
        <p:spPr>
          <a:xfrm>
            <a:off x="1763689" y="4537624"/>
            <a:ext cx="5760640" cy="369332"/>
          </a:xfrm>
          <a:prstGeom prst="rect">
            <a:avLst/>
          </a:prstGeom>
          <a:noFill/>
        </p:spPr>
        <p:txBody>
          <a:bodyPr wrap="square" rtlCol="0">
            <a:spAutoFit/>
          </a:bodyPr>
          <a:lstStyle/>
          <a:p>
            <a:pPr>
              <a:buClr>
                <a:srgbClr val="000000"/>
              </a:buClr>
              <a:buFont typeface="Arial"/>
              <a:buNone/>
            </a:pPr>
            <a:r>
              <a:rPr lang="en-US" b="1" kern="0" dirty="0" smtClean="0">
                <a:solidFill>
                  <a:srgbClr val="000000"/>
                </a:solidFill>
                <a:latin typeface="Times New Roman" pitchFamily="18" charset="0"/>
                <a:cs typeface="Times New Roman" pitchFamily="18" charset="0"/>
                <a:sym typeface="Arial"/>
              </a:rPr>
              <a:t>Lecturer and creator: PhD </a:t>
            </a:r>
            <a:r>
              <a:rPr lang="en-US" b="1" kern="0" dirty="0" err="1" smtClean="0">
                <a:solidFill>
                  <a:srgbClr val="000000"/>
                </a:solidFill>
                <a:latin typeface="Times New Roman" pitchFamily="18" charset="0"/>
                <a:cs typeface="Times New Roman" pitchFamily="18" charset="0"/>
                <a:sym typeface="Arial"/>
              </a:rPr>
              <a:t>Pinsky</a:t>
            </a:r>
            <a:r>
              <a:rPr lang="en-US" b="1" kern="0" dirty="0" smtClean="0">
                <a:solidFill>
                  <a:srgbClr val="000000"/>
                </a:solidFill>
                <a:latin typeface="Times New Roman" pitchFamily="18" charset="0"/>
                <a:cs typeface="Times New Roman" pitchFamily="18" charset="0"/>
                <a:sym typeface="Arial"/>
              </a:rPr>
              <a:t> </a:t>
            </a:r>
            <a:r>
              <a:rPr lang="en-US" b="1" kern="0" dirty="0" err="1" smtClean="0">
                <a:solidFill>
                  <a:srgbClr val="000000"/>
                </a:solidFill>
                <a:latin typeface="Times New Roman" pitchFamily="18" charset="0"/>
                <a:cs typeface="Times New Roman" pitchFamily="18" charset="0"/>
                <a:sym typeface="Arial"/>
              </a:rPr>
              <a:t>Ilya</a:t>
            </a:r>
            <a:r>
              <a:rPr lang="en-US" b="1" kern="0" dirty="0" smtClean="0">
                <a:solidFill>
                  <a:srgbClr val="000000"/>
                </a:solidFill>
                <a:latin typeface="Times New Roman" pitchFamily="18" charset="0"/>
                <a:cs typeface="Times New Roman" pitchFamily="18" charset="0"/>
                <a:sym typeface="Arial"/>
              </a:rPr>
              <a:t> </a:t>
            </a:r>
            <a:r>
              <a:rPr lang="en-US" b="1" kern="0" dirty="0" err="1" smtClean="0">
                <a:solidFill>
                  <a:srgbClr val="000000"/>
                </a:solidFill>
                <a:latin typeface="Times New Roman" pitchFamily="18" charset="0"/>
                <a:cs typeface="Times New Roman" pitchFamily="18" charset="0"/>
                <a:sym typeface="Arial"/>
              </a:rPr>
              <a:t>Vladimirovich</a:t>
            </a:r>
            <a:endParaRPr lang="ru-RU" b="1" kern="0" dirty="0">
              <a:solidFill>
                <a:srgbClr val="0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52330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3"/>
            <a:ext cx="7927433" cy="460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5589240"/>
            <a:ext cx="8136904" cy="1200329"/>
          </a:xfrm>
          <a:prstGeom prst="rect">
            <a:avLst/>
          </a:prstGeom>
          <a:noFill/>
        </p:spPr>
        <p:txBody>
          <a:bodyPr wrap="square" rtlCol="0">
            <a:spAutoFit/>
          </a:bodyPr>
          <a:lstStyle/>
          <a:p>
            <a:pPr algn="just"/>
            <a:r>
              <a:rPr lang="en-US" dirty="0" smtClean="0"/>
              <a:t>Griffith M, Walker JR, Spies NC, </a:t>
            </a:r>
            <a:r>
              <a:rPr lang="en-US" dirty="0" err="1" smtClean="0"/>
              <a:t>Ainscough</a:t>
            </a:r>
            <a:r>
              <a:rPr lang="en-US" dirty="0" smtClean="0"/>
              <a:t> BJ, Griffith OL (August 2015). "Informatics for RNA Sequencing: A Web Resource for Analysis on the Cloud". PLOS Computational Biology. 11 (8): e1004393. Bibcode:2015PLSCB..11E4393G. doi:10.1371/journal.pcbi.1004393. PMC 4527835. PMID 26248053.</a:t>
            </a:r>
            <a:endParaRPr lang="ru-RU" dirty="0"/>
          </a:p>
        </p:txBody>
      </p:sp>
    </p:spTree>
    <p:extLst>
      <p:ext uri="{BB962C8B-B14F-4D97-AF65-F5344CB8AC3E}">
        <p14:creationId xmlns:p14="http://schemas.microsoft.com/office/powerpoint/2010/main" val="16855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6632"/>
            <a:ext cx="3708656" cy="622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sz="half" idx="4294967295"/>
          </p:nvPr>
        </p:nvSpPr>
        <p:spPr>
          <a:xfrm>
            <a:off x="179512" y="2708920"/>
            <a:ext cx="3816424" cy="1368152"/>
          </a:xfrm>
        </p:spPr>
        <p:txBody>
          <a:bodyPr>
            <a:normAutofit fontScale="70000" lnSpcReduction="20000"/>
          </a:bodyPr>
          <a:lstStyle/>
          <a:p>
            <a:pPr marL="0" indent="0">
              <a:buNone/>
            </a:pPr>
            <a:r>
              <a:rPr lang="en-US" sz="2300" b="1" dirty="0">
                <a:latin typeface="Times New Roman" pitchFamily="18" charset="0"/>
                <a:cs typeface="Times New Roman" pitchFamily="18" charset="0"/>
              </a:rPr>
              <a:t>Alternative RNA splicing event types.</a:t>
            </a:r>
            <a:r>
              <a:rPr lang="en-US" sz="2300" dirty="0">
                <a:latin typeface="Times New Roman" pitchFamily="18" charset="0"/>
                <a:cs typeface="Times New Roman" pitchFamily="18" charset="0"/>
              </a:rPr>
              <a:t> Exons are represented as blue and yellow blocks, introns as lines in between</a:t>
            </a:r>
            <a:r>
              <a:rPr lang="en-US" sz="2300" dirty="0" smtClean="0">
                <a:latin typeface="Times New Roman" pitchFamily="18" charset="0"/>
                <a:cs typeface="Times New Roman" pitchFamily="18" charset="0"/>
              </a:rPr>
              <a:t>.</a:t>
            </a:r>
          </a:p>
          <a:p>
            <a:pPr marL="0" indent="0">
              <a:buNone/>
            </a:pPr>
            <a:r>
              <a:rPr lang="en-US" sz="2300" dirty="0" smtClean="0">
                <a:latin typeface="Times New Roman" pitchFamily="18" charset="0"/>
                <a:cs typeface="Times New Roman" pitchFamily="18" charset="0"/>
              </a:rPr>
              <a:t>https://en.wikipedia.org/wiki/RNA-Seq#/media/File:Alt_splicing_bestiary2.jpg</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99640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08218"/>
            <a:ext cx="5688632" cy="456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5661248"/>
            <a:ext cx="6624736" cy="369332"/>
          </a:xfrm>
          <a:prstGeom prst="rect">
            <a:avLst/>
          </a:prstGeom>
          <a:noFill/>
        </p:spPr>
        <p:txBody>
          <a:bodyPr wrap="square" rtlCol="0">
            <a:spAutoFit/>
          </a:bodyPr>
          <a:lstStyle/>
          <a:p>
            <a:r>
              <a:rPr lang="en-US" dirty="0" smtClean="0"/>
              <a:t>https://en.wikipedia.org/wiki/RNA-Seq#cite_note-ReferenceA-8</a:t>
            </a:r>
            <a:endParaRPr lang="ru-RU" dirty="0"/>
          </a:p>
        </p:txBody>
      </p:sp>
    </p:spTree>
    <p:extLst>
      <p:ext uri="{BB962C8B-B14F-4D97-AF65-F5344CB8AC3E}">
        <p14:creationId xmlns:p14="http://schemas.microsoft.com/office/powerpoint/2010/main" val="303753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562073"/>
          </a:xfrm>
        </p:spPr>
        <p:txBody>
          <a:bodyPr>
            <a:normAutofit/>
          </a:bodyPr>
          <a:lstStyle/>
          <a:p>
            <a:r>
              <a:rPr lang="en-US" sz="2800" b="1" dirty="0" smtClean="0">
                <a:latin typeface="Times New Roman" pitchFamily="18" charset="0"/>
                <a:cs typeface="Times New Roman" pitchFamily="18" charset="0"/>
              </a:rPr>
              <a:t>DNA Microarrays</a:t>
            </a:r>
            <a:endParaRPr lang="ru-RU" sz="28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980728"/>
            <a:ext cx="546153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6165304"/>
            <a:ext cx="7056784" cy="584775"/>
          </a:xfrm>
          <a:prstGeom prst="rect">
            <a:avLst/>
          </a:prstGeom>
          <a:noFill/>
        </p:spPr>
        <p:txBody>
          <a:bodyPr wrap="square" rtlCol="0">
            <a:spAutoFit/>
          </a:bodyPr>
          <a:lstStyle/>
          <a:p>
            <a:r>
              <a:rPr lang="en-US" sz="1600" dirty="0" smtClean="0"/>
              <a:t>https://en.wikipedia.org/wiki/Transcriptomics_technologies#/media/File:Summary_of_RNA_Microarray.svg</a:t>
            </a:r>
            <a:endParaRPr lang="ru-RU" sz="1600" dirty="0"/>
          </a:p>
        </p:txBody>
      </p:sp>
    </p:spTree>
    <p:extLst>
      <p:ext uri="{BB962C8B-B14F-4D97-AF65-F5344CB8AC3E}">
        <p14:creationId xmlns:p14="http://schemas.microsoft.com/office/powerpoint/2010/main" val="1392381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upload.wikimedia.org/wikipedia/commons/thumb/d/dd/Microarray_and_sequencing_flow_cell.svg/300px-Microarray_and_sequencing_flow_cel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5264"/>
            <a:ext cx="6182699"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3933056"/>
            <a:ext cx="7632848" cy="2308324"/>
          </a:xfrm>
          <a:prstGeom prst="rect">
            <a:avLst/>
          </a:prstGeom>
          <a:noFill/>
        </p:spPr>
        <p:txBody>
          <a:bodyPr wrap="square" rtlCol="0">
            <a:spAutoFit/>
          </a:bodyPr>
          <a:lstStyle/>
          <a:p>
            <a:pPr algn="just"/>
            <a:r>
              <a:rPr lang="en-US" b="0" i="1" dirty="0" smtClean="0">
                <a:solidFill>
                  <a:srgbClr val="202122"/>
                </a:solidFill>
                <a:effectLst/>
                <a:latin typeface="Arial"/>
              </a:rPr>
              <a:t>Microarray and sequencing flow cell</a:t>
            </a:r>
            <a:r>
              <a:rPr lang="en-US" b="0" i="0" dirty="0" smtClean="0">
                <a:solidFill>
                  <a:srgbClr val="202122"/>
                </a:solidFill>
                <a:effectLst/>
                <a:latin typeface="Arial"/>
              </a:rPr>
              <a:t>. Microarrays and RNA-</a:t>
            </a:r>
            <a:r>
              <a:rPr lang="en-US" b="0" i="0" dirty="0" err="1" smtClean="0">
                <a:solidFill>
                  <a:srgbClr val="202122"/>
                </a:solidFill>
                <a:effectLst/>
                <a:latin typeface="Arial"/>
              </a:rPr>
              <a:t>seq</a:t>
            </a:r>
            <a:r>
              <a:rPr lang="en-US" b="0" i="0" dirty="0" smtClean="0">
                <a:solidFill>
                  <a:srgbClr val="202122"/>
                </a:solidFill>
                <a:effectLst/>
                <a:latin typeface="Arial"/>
              </a:rPr>
              <a:t> rely on image analysis in different ways. In a microarray chip, each spot on a chip is a defined oligonucleotide probe, and fluorescence intensity directly detects the abundance of a specific sequence (</a:t>
            </a:r>
            <a:r>
              <a:rPr lang="en-US" b="0" i="0" dirty="0" err="1" smtClean="0">
                <a:solidFill>
                  <a:srgbClr val="202122"/>
                </a:solidFill>
                <a:effectLst/>
                <a:latin typeface="Arial"/>
              </a:rPr>
              <a:t>Affymetrix</a:t>
            </a:r>
            <a:r>
              <a:rPr lang="en-US" b="0" i="0" dirty="0" smtClean="0">
                <a:solidFill>
                  <a:srgbClr val="202122"/>
                </a:solidFill>
                <a:effectLst/>
                <a:latin typeface="Arial"/>
              </a:rPr>
              <a:t>). In a high-throughput sequencing flow cell, spots are sequenced one nucleotide at a time, with the </a:t>
            </a:r>
            <a:r>
              <a:rPr lang="en-US" b="0" i="0" dirty="0" err="1" smtClean="0">
                <a:solidFill>
                  <a:srgbClr val="202122"/>
                </a:solidFill>
                <a:effectLst/>
                <a:latin typeface="Arial"/>
              </a:rPr>
              <a:t>colour</a:t>
            </a:r>
            <a:r>
              <a:rPr lang="en-US" b="0" i="0" dirty="0" smtClean="0">
                <a:solidFill>
                  <a:srgbClr val="202122"/>
                </a:solidFill>
                <a:effectLst/>
                <a:latin typeface="Arial"/>
              </a:rPr>
              <a:t> at each round indicating the next nucleotide in the sequence (</a:t>
            </a:r>
            <a:r>
              <a:rPr lang="en-US" b="0" i="0" dirty="0" err="1" smtClean="0">
                <a:solidFill>
                  <a:srgbClr val="202122"/>
                </a:solidFill>
                <a:effectLst/>
                <a:latin typeface="Arial"/>
              </a:rPr>
              <a:t>Illumina</a:t>
            </a:r>
            <a:r>
              <a:rPr lang="en-US" b="0" i="0" dirty="0" smtClean="0">
                <a:solidFill>
                  <a:srgbClr val="202122"/>
                </a:solidFill>
                <a:effectLst/>
                <a:latin typeface="Arial"/>
              </a:rPr>
              <a:t> </a:t>
            </a:r>
            <a:r>
              <a:rPr lang="en-US" b="0" i="0" dirty="0" err="1" smtClean="0">
                <a:solidFill>
                  <a:srgbClr val="202122"/>
                </a:solidFill>
                <a:effectLst/>
                <a:latin typeface="Arial"/>
              </a:rPr>
              <a:t>Hiseq</a:t>
            </a:r>
            <a:r>
              <a:rPr lang="en-US" b="0" i="0" dirty="0" smtClean="0">
                <a:solidFill>
                  <a:srgbClr val="202122"/>
                </a:solidFill>
                <a:effectLst/>
                <a:latin typeface="Arial"/>
              </a:rPr>
              <a:t>). Other variations of these techniques use more or fewer </a:t>
            </a:r>
            <a:r>
              <a:rPr lang="en-US" b="0" i="0" dirty="0" err="1" smtClean="0">
                <a:solidFill>
                  <a:srgbClr val="202122"/>
                </a:solidFill>
                <a:effectLst/>
                <a:latin typeface="Arial"/>
              </a:rPr>
              <a:t>colour</a:t>
            </a:r>
            <a:r>
              <a:rPr lang="en-US" b="0" i="0" dirty="0" smtClean="0">
                <a:solidFill>
                  <a:srgbClr val="202122"/>
                </a:solidFill>
                <a:effectLst/>
                <a:latin typeface="Arial"/>
              </a:rPr>
              <a:t> channels. [2], [3]</a:t>
            </a:r>
            <a:endParaRPr lang="ru-RU" dirty="0"/>
          </a:p>
        </p:txBody>
      </p:sp>
    </p:spTree>
    <p:extLst>
      <p:ext uri="{BB962C8B-B14F-4D97-AF65-F5344CB8AC3E}">
        <p14:creationId xmlns:p14="http://schemas.microsoft.com/office/powerpoint/2010/main" val="362651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562073"/>
          </a:xfrm>
        </p:spPr>
        <p:txBody>
          <a:bodyPr>
            <a:normAutofit fontScale="90000"/>
          </a:bodyPr>
          <a:lstStyle/>
          <a:p>
            <a:r>
              <a:rPr lang="en-US" sz="2800" b="1" dirty="0" smtClean="0">
                <a:latin typeface="Times New Roman" pitchFamily="18" charset="0"/>
                <a:cs typeface="Times New Roman" pitchFamily="18" charset="0"/>
              </a:rPr>
              <a:t>Serial and cap analysis of gene expression (SAGE/CAGE)</a:t>
            </a:r>
            <a:endParaRPr lang="ru-RU" sz="2800" b="1" dirty="0">
              <a:latin typeface="Times New Roman" pitchFamily="18" charset="0"/>
              <a:cs typeface="Times New Roman" pitchFamily="18" charset="0"/>
            </a:endParaRPr>
          </a:p>
        </p:txBody>
      </p:sp>
      <p:pic>
        <p:nvPicPr>
          <p:cNvPr id="11266" name="Picture 2" descr="https://upload.wikimedia.org/wikipedia/commons/thumb/7/75/Summary_of_SAGE.svg/500px-Summary_of_SA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336704"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4992" y="5949280"/>
            <a:ext cx="7920880" cy="800219"/>
          </a:xfrm>
          <a:prstGeom prst="rect">
            <a:avLst/>
          </a:prstGeom>
          <a:noFill/>
        </p:spPr>
        <p:txBody>
          <a:bodyPr wrap="square" rtlCol="0">
            <a:spAutoFit/>
          </a:bodyPr>
          <a:lstStyle/>
          <a:p>
            <a:pPr algn="just"/>
            <a:r>
              <a:rPr lang="en-US" dirty="0" smtClean="0"/>
              <a:t> </a:t>
            </a:r>
            <a:r>
              <a:rPr lang="en-US" sz="1400" dirty="0" smtClean="0">
                <a:latin typeface="Times New Roman" pitchFamily="18" charset="0"/>
                <a:cs typeface="Times New Roman" pitchFamily="18" charset="0"/>
              </a:rPr>
              <a:t>Lowe R, Shirley N, </a:t>
            </a:r>
            <a:r>
              <a:rPr lang="en-US" sz="1400" dirty="0" err="1" smtClean="0">
                <a:latin typeface="Times New Roman" pitchFamily="18" charset="0"/>
                <a:cs typeface="Times New Roman" pitchFamily="18" charset="0"/>
              </a:rPr>
              <a:t>Bleackley</a:t>
            </a:r>
            <a:r>
              <a:rPr lang="en-US" sz="1400" dirty="0" smtClean="0">
                <a:latin typeface="Times New Roman" pitchFamily="18" charset="0"/>
                <a:cs typeface="Times New Roman" pitchFamily="18" charset="0"/>
              </a:rPr>
              <a:t> M, Dolan S, </a:t>
            </a:r>
            <a:r>
              <a:rPr lang="en-US" sz="1400" dirty="0" err="1" smtClean="0">
                <a:latin typeface="Times New Roman" pitchFamily="18" charset="0"/>
                <a:cs typeface="Times New Roman" pitchFamily="18" charset="0"/>
              </a:rPr>
              <a:t>Shafee</a:t>
            </a:r>
            <a:r>
              <a:rPr lang="en-US" sz="1400" dirty="0" smtClean="0">
                <a:latin typeface="Times New Roman" pitchFamily="18" charset="0"/>
                <a:cs typeface="Times New Roman" pitchFamily="18" charset="0"/>
              </a:rPr>
              <a:t> T (May 2017). "</a:t>
            </a:r>
            <a:r>
              <a:rPr lang="en-US" sz="1400" dirty="0" err="1" smtClean="0">
                <a:latin typeface="Times New Roman" pitchFamily="18" charset="0"/>
                <a:cs typeface="Times New Roman" pitchFamily="18" charset="0"/>
              </a:rPr>
              <a:t>Transcriptomics</a:t>
            </a:r>
            <a:r>
              <a:rPr lang="en-US" sz="1400" dirty="0" smtClean="0">
                <a:latin typeface="Times New Roman" pitchFamily="18" charset="0"/>
                <a:cs typeface="Times New Roman" pitchFamily="18" charset="0"/>
              </a:rPr>
              <a:t> technologies". PLOS Computational Biology. 13 (5): e1005457. Bibcode:2017PLSCB..13E5457L. doi:10.1371/journal.pcbi.1005457. PMC 5436640. PMID 28545146.</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36324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490065"/>
          </a:xfrm>
        </p:spPr>
        <p:txBody>
          <a:bodyPr>
            <a:normAutofit fontScale="90000"/>
          </a:bodyPr>
          <a:lstStyle/>
          <a:p>
            <a:r>
              <a:rPr lang="en-US" sz="2800" b="1" dirty="0" smtClean="0">
                <a:latin typeface="Times New Roman" pitchFamily="18" charset="0"/>
                <a:cs typeface="Times New Roman" pitchFamily="18" charset="0"/>
              </a:rPr>
              <a:t>Gene expression profiling</a:t>
            </a:r>
            <a:endParaRPr lang="ru-RU" sz="2800" b="1" dirty="0">
              <a:latin typeface="Times New Roman" pitchFamily="18" charset="0"/>
              <a:cs typeface="Times New Roman" pitchFamily="18" charset="0"/>
            </a:endParaRPr>
          </a:p>
        </p:txBody>
      </p:sp>
      <p:sp>
        <p:nvSpPr>
          <p:cNvPr id="3" name="TextBox 2"/>
          <p:cNvSpPr txBox="1"/>
          <p:nvPr/>
        </p:nvSpPr>
        <p:spPr>
          <a:xfrm>
            <a:off x="683568" y="6093296"/>
            <a:ext cx="8208912"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https://en.wikipedia.org/wiki/Transcriptomics_technologies#/media/File:Transcriptomes_heatmap_example.svg</a:t>
            </a:r>
            <a:endParaRPr lang="ru-RU" sz="16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08720"/>
            <a:ext cx="38884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124744"/>
            <a:ext cx="3816424" cy="4801314"/>
          </a:xfrm>
          <a:prstGeom prst="rect">
            <a:avLst/>
          </a:prstGeom>
          <a:noFill/>
          <a:ln>
            <a:solidFill>
              <a:schemeClr val="tx1"/>
            </a:solidFill>
          </a:ln>
        </p:spPr>
        <p:txBody>
          <a:bodyPr wrap="square" rtlCol="0">
            <a:spAutoFit/>
          </a:bodyPr>
          <a:lstStyle/>
          <a:p>
            <a:pPr algn="just"/>
            <a:r>
              <a:rPr lang="en-US" i="1" dirty="0" err="1">
                <a:hlinkClick r:id="rId3" tooltip="Heatmap"/>
              </a:rPr>
              <a:t>Heatmap</a:t>
            </a:r>
            <a:r>
              <a:rPr lang="en-US" i="1" dirty="0"/>
              <a:t> identification of gene co-expression patterns across different samples.</a:t>
            </a:r>
            <a:r>
              <a:rPr lang="en-US" dirty="0"/>
              <a:t> Each column contains the measurements for gene expression change for a single sample. Relative gene expression is indicated by </a:t>
            </a:r>
            <a:r>
              <a:rPr lang="en-US" dirty="0" err="1"/>
              <a:t>colour</a:t>
            </a:r>
            <a:r>
              <a:rPr lang="en-US" dirty="0"/>
              <a:t>: high-expression (red), median-expression (white) and low-expression (blue). Genes and samples with similar expression profiles can be automatically grouped (left and top trees). Samples may be different individuals, tissues, environments or health conditions. In this example, expression of gene set 1 is high and expression of gene set 2 is low in samples 1, 2, and 3</a:t>
            </a:r>
            <a:r>
              <a:rPr lang="en-US" dirty="0" smtClean="0"/>
              <a:t>. [3], [4]</a:t>
            </a:r>
            <a:endParaRPr lang="ru-RU" dirty="0"/>
          </a:p>
        </p:txBody>
      </p:sp>
    </p:spTree>
    <p:extLst>
      <p:ext uri="{BB962C8B-B14F-4D97-AF65-F5344CB8AC3E}">
        <p14:creationId xmlns:p14="http://schemas.microsoft.com/office/powerpoint/2010/main" val="4089484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References</a:t>
            </a:r>
            <a:endParaRPr lang="ru-RU" dirty="0"/>
          </a:p>
        </p:txBody>
      </p:sp>
      <p:sp>
        <p:nvSpPr>
          <p:cNvPr id="3" name="Объект 2"/>
          <p:cNvSpPr>
            <a:spLocks noGrp="1"/>
          </p:cNvSpPr>
          <p:nvPr>
            <p:ph idx="1"/>
          </p:nvPr>
        </p:nvSpPr>
        <p:spPr/>
        <p:txBody>
          <a:bodyPr>
            <a:normAutofit fontScale="62500" lnSpcReduction="20000"/>
          </a:bodyPr>
          <a:lstStyle/>
          <a:p>
            <a:pPr marL="514350" indent="-514350" algn="just">
              <a:buFont typeface="+mj-lt"/>
              <a:buAutoNum type="arabicPeriod"/>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Transcriptomics</a:t>
            </a:r>
            <a:r>
              <a:rPr lang="en-US" dirty="0" smtClean="0">
                <a:latin typeface="Times New Roman" pitchFamily="18" charset="0"/>
                <a:cs typeface="Times New Roman" pitchFamily="18" charset="0"/>
              </a:rPr>
              <a:t> technologies". PLOS Computational Biology. 13 (5): e1005457. 18 May 2017. doi:10.1371/JOURNAL.PCBI.1005457. ISSN 1553-734X. PMC 5436640. PMID 28545146. S2CID 3714586. </a:t>
            </a:r>
            <a:r>
              <a:rPr lang="en-US" dirty="0" err="1" smtClean="0">
                <a:latin typeface="Times New Roman" pitchFamily="18" charset="0"/>
                <a:cs typeface="Times New Roman" pitchFamily="18" charset="0"/>
              </a:rPr>
              <a:t>Wikidata</a:t>
            </a:r>
            <a:r>
              <a:rPr lang="en-US" dirty="0" smtClean="0">
                <a:latin typeface="Times New Roman" pitchFamily="18" charset="0"/>
                <a:cs typeface="Times New Roman" pitchFamily="18" charset="0"/>
              </a:rPr>
              <a:t> Q33703532.</a:t>
            </a:r>
          </a:p>
          <a:p>
            <a:pPr marL="514350" indent="-514350" algn="just">
              <a:buFont typeface="+mj-lt"/>
              <a:buAutoNum type="arabicPeriod"/>
            </a:pPr>
            <a:r>
              <a:rPr lang="en-US" dirty="0" smtClean="0">
                <a:latin typeface="Times New Roman" pitchFamily="18" charset="0"/>
                <a:cs typeface="Times New Roman" pitchFamily="18" charset="0"/>
              </a:rPr>
              <a:t>Lowe R, Shirley N, </a:t>
            </a:r>
            <a:r>
              <a:rPr lang="en-US" dirty="0" err="1" smtClean="0">
                <a:latin typeface="Times New Roman" pitchFamily="18" charset="0"/>
                <a:cs typeface="Times New Roman" pitchFamily="18" charset="0"/>
              </a:rPr>
              <a:t>Bleackley</a:t>
            </a:r>
            <a:r>
              <a:rPr lang="en-US" dirty="0" smtClean="0">
                <a:latin typeface="Times New Roman" pitchFamily="18" charset="0"/>
                <a:cs typeface="Times New Roman" pitchFamily="18" charset="0"/>
              </a:rPr>
              <a:t> M, Dolan S, </a:t>
            </a:r>
            <a:r>
              <a:rPr lang="en-US" dirty="0" err="1" smtClean="0">
                <a:latin typeface="Times New Roman" pitchFamily="18" charset="0"/>
                <a:cs typeface="Times New Roman" pitchFamily="18" charset="0"/>
              </a:rPr>
              <a:t>Shafee</a:t>
            </a:r>
            <a:r>
              <a:rPr lang="en-US" dirty="0" smtClean="0">
                <a:latin typeface="Times New Roman" pitchFamily="18" charset="0"/>
                <a:cs typeface="Times New Roman" pitchFamily="18" charset="0"/>
              </a:rPr>
              <a:t> T (May 2017). "</a:t>
            </a:r>
            <a:r>
              <a:rPr lang="en-US" dirty="0" err="1" smtClean="0">
                <a:latin typeface="Times New Roman" pitchFamily="18" charset="0"/>
                <a:cs typeface="Times New Roman" pitchFamily="18" charset="0"/>
              </a:rPr>
              <a:t>Transcriptomics</a:t>
            </a:r>
            <a:r>
              <a:rPr lang="en-US" dirty="0" smtClean="0">
                <a:latin typeface="Times New Roman" pitchFamily="18" charset="0"/>
                <a:cs typeface="Times New Roman" pitchFamily="18" charset="0"/>
              </a:rPr>
              <a:t> technologies". PLOS Computational Biology. 13 (5): e1005457. Bibcode:2017PLSCB..13E5457L. doi:10.1371/journal.pcbi.1005457. PMC 5436640. PMID 28545146.</a:t>
            </a:r>
          </a:p>
          <a:p>
            <a:pPr marL="514350" indent="-514350" algn="just">
              <a:buFont typeface="+mj-lt"/>
              <a:buAutoNum type="arabicPeriod"/>
            </a:pPr>
            <a:r>
              <a:rPr lang="en-US" dirty="0" err="1" smtClean="0">
                <a:latin typeface="Times New Roman" pitchFamily="18" charset="0"/>
                <a:cs typeface="Times New Roman" pitchFamily="18" charset="0"/>
              </a:rPr>
              <a:t>Petrov</a:t>
            </a:r>
            <a:r>
              <a:rPr lang="en-US" dirty="0" smtClean="0">
                <a:latin typeface="Times New Roman" pitchFamily="18" charset="0"/>
                <a:cs typeface="Times New Roman" pitchFamily="18" charset="0"/>
              </a:rPr>
              <a:t> A, Shams S (2004-11-01). "Microarray Image Processing and Quality Control". Journal of VLSI Signal Processing Systems for Signal, Image and Video Technology. 38 (3): 211–226. </a:t>
            </a:r>
          </a:p>
          <a:p>
            <a:pPr marL="514350" indent="-514350" algn="just">
              <a:buFont typeface="+mj-lt"/>
              <a:buAutoNum type="arabicPeriod"/>
            </a:pPr>
            <a:r>
              <a:rPr lang="en-US" dirty="0" smtClean="0">
                <a:latin typeface="Times New Roman" pitchFamily="18" charset="0"/>
                <a:cs typeface="Times New Roman" pitchFamily="18" charset="0"/>
              </a:rPr>
              <a:t>Lowe R, Shirley N, </a:t>
            </a:r>
            <a:r>
              <a:rPr lang="en-US" dirty="0" err="1" smtClean="0">
                <a:latin typeface="Times New Roman" pitchFamily="18" charset="0"/>
                <a:cs typeface="Times New Roman" pitchFamily="18" charset="0"/>
              </a:rPr>
              <a:t>Bleackley</a:t>
            </a:r>
            <a:r>
              <a:rPr lang="en-US" dirty="0" smtClean="0">
                <a:latin typeface="Times New Roman" pitchFamily="18" charset="0"/>
                <a:cs typeface="Times New Roman" pitchFamily="18" charset="0"/>
              </a:rPr>
              <a:t> M, Dolan S, </a:t>
            </a:r>
            <a:r>
              <a:rPr lang="en-US" dirty="0" err="1" smtClean="0">
                <a:latin typeface="Times New Roman" pitchFamily="18" charset="0"/>
                <a:cs typeface="Times New Roman" pitchFamily="18" charset="0"/>
              </a:rPr>
              <a:t>Shafee</a:t>
            </a:r>
            <a:r>
              <a:rPr lang="en-US" dirty="0" smtClean="0">
                <a:latin typeface="Times New Roman" pitchFamily="18" charset="0"/>
                <a:cs typeface="Times New Roman" pitchFamily="18" charset="0"/>
              </a:rPr>
              <a:t> T (May 2017). "</a:t>
            </a:r>
            <a:r>
              <a:rPr lang="en-US" dirty="0" err="1" smtClean="0">
                <a:latin typeface="Times New Roman" pitchFamily="18" charset="0"/>
                <a:cs typeface="Times New Roman" pitchFamily="18" charset="0"/>
              </a:rPr>
              <a:t>Transcriptomics</a:t>
            </a:r>
            <a:r>
              <a:rPr lang="en-US" dirty="0" smtClean="0">
                <a:latin typeface="Times New Roman" pitchFamily="18" charset="0"/>
                <a:cs typeface="Times New Roman" pitchFamily="18" charset="0"/>
              </a:rPr>
              <a:t> technologies". PLOS Computational Biology. 13 (5): e1005457. Bibcode:2017PLSCB..13E5457L. doi:10.1371/journal.pcbi.1005457. PMC 5436640. PMID 28545146.</a:t>
            </a:r>
          </a:p>
        </p:txBody>
      </p:sp>
    </p:spTree>
    <p:extLst>
      <p:ext uri="{BB962C8B-B14F-4D97-AF65-F5344CB8AC3E}">
        <p14:creationId xmlns:p14="http://schemas.microsoft.com/office/powerpoint/2010/main" val="97062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4175"/>
            <a:ext cx="8520600" cy="1072792"/>
          </a:xfrm>
        </p:spPr>
        <p:txBody>
          <a:bodyPr>
            <a:normAutofit/>
          </a:bodyPr>
          <a:lstStyle/>
          <a:p>
            <a:pPr lvl="0"/>
            <a:r>
              <a:rPr lang="en-US" b="1" dirty="0">
                <a:latin typeface="Cambria"/>
                <a:ea typeface="Cambria"/>
                <a:cs typeface="Cambria"/>
                <a:sym typeface="Cambria"/>
              </a:rPr>
              <a:t>LEARNING OUTCOMES</a:t>
            </a:r>
            <a:br>
              <a:rPr lang="en-US" b="1" dirty="0">
                <a:latin typeface="Cambria"/>
                <a:ea typeface="Cambria"/>
                <a:cs typeface="Cambria"/>
                <a:sym typeface="Cambria"/>
              </a:rPr>
            </a:br>
            <a:r>
              <a:rPr lang="en-US" b="1" dirty="0">
                <a:latin typeface="Cambria"/>
                <a:ea typeface="Cambria"/>
                <a:cs typeface="Cambria"/>
                <a:sym typeface="Cambria"/>
              </a:rPr>
              <a:t>As a result of the lesson you will be able to:</a:t>
            </a:r>
            <a:endParaRPr lang="ru-RU" dirty="0"/>
          </a:p>
        </p:txBody>
      </p:sp>
      <p:sp>
        <p:nvSpPr>
          <p:cNvPr id="3" name="Текст 2"/>
          <p:cNvSpPr>
            <a:spLocks noGrp="1"/>
          </p:cNvSpPr>
          <p:nvPr>
            <p:ph type="body" idx="1"/>
          </p:nvPr>
        </p:nvSpPr>
        <p:spPr/>
        <p:txBody>
          <a:bodyPr/>
          <a:lstStyle/>
          <a:p>
            <a:pPr algn="just"/>
            <a:r>
              <a:rPr lang="en-US" dirty="0">
                <a:solidFill>
                  <a:srgbClr val="000000"/>
                </a:solidFill>
                <a:latin typeface="Times New Roman"/>
                <a:ea typeface="Times New Roman"/>
                <a:cs typeface="Times New Roman"/>
              </a:rPr>
              <a:t>1. Give the definition to the following terms: “transcript”, “</a:t>
            </a:r>
            <a:r>
              <a:rPr lang="en-US" dirty="0" err="1">
                <a:solidFill>
                  <a:srgbClr val="000000"/>
                </a:solidFill>
                <a:latin typeface="Times New Roman"/>
                <a:ea typeface="Times New Roman"/>
                <a:cs typeface="Times New Roman"/>
              </a:rPr>
              <a:t>transcriptome</a:t>
            </a:r>
            <a:r>
              <a:rPr lang="en-US" dirty="0">
                <a:solidFill>
                  <a:srgbClr val="000000"/>
                </a:solidFill>
                <a:latin typeface="Times New Roman"/>
                <a:ea typeface="Times New Roman"/>
                <a:cs typeface="Times New Roman"/>
              </a:rPr>
              <a:t>”, “</a:t>
            </a:r>
            <a:r>
              <a:rPr lang="en-US" dirty="0" err="1">
                <a:solidFill>
                  <a:srgbClr val="000000"/>
                </a:solidFill>
                <a:latin typeface="Times New Roman"/>
                <a:ea typeface="Times New Roman"/>
                <a:cs typeface="Times New Roman"/>
              </a:rPr>
              <a:t>transcriptomics</a:t>
            </a:r>
            <a:r>
              <a:rPr lang="en-US" dirty="0">
                <a:solidFill>
                  <a:srgbClr val="000000"/>
                </a:solidFill>
                <a:latin typeface="Times New Roman"/>
                <a:ea typeface="Times New Roman"/>
                <a:cs typeface="Times New Roman"/>
              </a:rPr>
              <a:t>”, “gene expression profile”.</a:t>
            </a:r>
            <a:endParaRPr lang="ru-RU" sz="1600" dirty="0">
              <a:latin typeface="Calibri"/>
              <a:ea typeface="Calibri"/>
              <a:cs typeface="Times New Roman"/>
            </a:endParaRPr>
          </a:p>
          <a:p>
            <a:pPr algn="just"/>
            <a:r>
              <a:rPr lang="en-US" dirty="0">
                <a:solidFill>
                  <a:srgbClr val="000000"/>
                </a:solidFill>
                <a:latin typeface="Times New Roman"/>
                <a:ea typeface="Times New Roman"/>
                <a:cs typeface="Times New Roman"/>
              </a:rPr>
              <a:t>2. Describe and analyze the different types of RNA by their structure and functions. </a:t>
            </a:r>
            <a:endParaRPr lang="ru-RU" sz="1600" dirty="0">
              <a:latin typeface="Calibri"/>
              <a:ea typeface="Calibri"/>
              <a:cs typeface="Times New Roman"/>
            </a:endParaRPr>
          </a:p>
          <a:p>
            <a:pPr algn="just"/>
            <a:r>
              <a:rPr lang="en-US" dirty="0">
                <a:solidFill>
                  <a:srgbClr val="000000"/>
                </a:solidFill>
                <a:latin typeface="Times New Roman"/>
                <a:ea typeface="Times New Roman"/>
                <a:cs typeface="Times New Roman"/>
              </a:rPr>
              <a:t>3. Explain the methods of different RNA extraction, amplification and sequencing.</a:t>
            </a:r>
            <a:endParaRPr lang="ru-RU" sz="1600" dirty="0">
              <a:latin typeface="Calibri"/>
              <a:ea typeface="Calibri"/>
              <a:cs typeface="Times New Roman"/>
            </a:endParaRPr>
          </a:p>
          <a:p>
            <a:r>
              <a:rPr lang="en-US" dirty="0">
                <a:solidFill>
                  <a:srgbClr val="000000"/>
                </a:solidFill>
                <a:latin typeface="Times New Roman"/>
                <a:ea typeface="Times New Roman"/>
              </a:rPr>
              <a:t>4. Explain how the methods of gene expression profiling, RNA microarray and </a:t>
            </a:r>
            <a:r>
              <a:rPr lang="en-US" dirty="0" smtClean="0">
                <a:solidFill>
                  <a:srgbClr val="000000"/>
                </a:solidFill>
                <a:latin typeface="Times New Roman"/>
                <a:ea typeface="Times New Roman"/>
              </a:rPr>
              <a:t>RNA-</a:t>
            </a:r>
            <a:r>
              <a:rPr lang="en-US" dirty="0" err="1">
                <a:solidFill>
                  <a:srgbClr val="000000"/>
                </a:solidFill>
                <a:latin typeface="Times New Roman"/>
                <a:ea typeface="Times New Roman"/>
              </a:rPr>
              <a:t>s</a:t>
            </a:r>
            <a:r>
              <a:rPr lang="en-US" dirty="0" err="1" smtClean="0">
                <a:solidFill>
                  <a:srgbClr val="000000"/>
                </a:solidFill>
                <a:latin typeface="Times New Roman"/>
                <a:ea typeface="Times New Roman"/>
              </a:rPr>
              <a:t>eq</a:t>
            </a:r>
            <a:r>
              <a:rPr lang="en-US" dirty="0" smtClean="0">
                <a:solidFill>
                  <a:srgbClr val="000000"/>
                </a:solidFill>
                <a:latin typeface="Times New Roman"/>
                <a:ea typeface="Times New Roman"/>
              </a:rPr>
              <a:t> </a:t>
            </a:r>
            <a:r>
              <a:rPr lang="en-US" dirty="0">
                <a:solidFill>
                  <a:srgbClr val="000000"/>
                </a:solidFill>
                <a:latin typeface="Times New Roman"/>
                <a:ea typeface="Times New Roman"/>
              </a:rPr>
              <a:t>can be used for diagnostics of different diseases?</a:t>
            </a:r>
            <a:endParaRPr lang="ru-RU" dirty="0"/>
          </a:p>
        </p:txBody>
      </p:sp>
    </p:spTree>
    <p:extLst>
      <p:ext uri="{BB962C8B-B14F-4D97-AF65-F5344CB8AC3E}">
        <p14:creationId xmlns:p14="http://schemas.microsoft.com/office/powerpoint/2010/main" val="385144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Definition</a:t>
            </a:r>
            <a:endParaRPr lang="ru-RU" dirty="0"/>
          </a:p>
        </p:txBody>
      </p:sp>
      <p:sp>
        <p:nvSpPr>
          <p:cNvPr id="5" name="Объект 4"/>
          <p:cNvSpPr>
            <a:spLocks noGrp="1"/>
          </p:cNvSpPr>
          <p:nvPr>
            <p:ph idx="1"/>
          </p:nvPr>
        </p:nvSpPr>
        <p:spPr/>
        <p:txBody>
          <a:bodyPr>
            <a:normAutofit fontScale="77500" lnSpcReduction="20000"/>
          </a:bodyPr>
          <a:lstStyle/>
          <a:p>
            <a:pPr marL="0" indent="0" algn="just">
              <a:buNone/>
            </a:pPr>
            <a:r>
              <a:rPr lang="en-US" b="1" dirty="0" err="1" smtClean="0"/>
              <a:t>Transcriptomics</a:t>
            </a:r>
            <a:r>
              <a:rPr lang="en-US" dirty="0" smtClean="0"/>
              <a:t> technologies are the techniques used to study an organism's </a:t>
            </a:r>
            <a:r>
              <a:rPr lang="en-US" b="1" dirty="0" err="1" smtClean="0"/>
              <a:t>transcriptome</a:t>
            </a:r>
            <a:r>
              <a:rPr lang="en-US" dirty="0" smtClean="0"/>
              <a:t>, the sum of all of its RNA </a:t>
            </a:r>
            <a:r>
              <a:rPr lang="en-US" b="1" dirty="0" smtClean="0"/>
              <a:t>transcripts</a:t>
            </a:r>
            <a:r>
              <a:rPr lang="en-US" dirty="0" smtClean="0"/>
              <a:t>. The information content of an organism is recorded in the DNA of its genome and expressed through </a:t>
            </a:r>
            <a:r>
              <a:rPr lang="en-US" b="1" dirty="0" smtClean="0"/>
              <a:t>transcription</a:t>
            </a:r>
            <a:r>
              <a:rPr lang="en-US" dirty="0" smtClean="0"/>
              <a:t>. Here, mRNA serves as a transient intermediary molecule in the information network, whilst non-coding RNAs perform additional diverse functions. A </a:t>
            </a:r>
            <a:r>
              <a:rPr lang="en-US" dirty="0" err="1" smtClean="0"/>
              <a:t>transcriptome</a:t>
            </a:r>
            <a:r>
              <a:rPr lang="en-US" dirty="0" smtClean="0"/>
              <a:t> captures a snapshot in time of the total transcripts present in a cell. </a:t>
            </a:r>
            <a:r>
              <a:rPr lang="en-US" dirty="0" err="1" smtClean="0"/>
              <a:t>Transcriptomics</a:t>
            </a:r>
            <a:r>
              <a:rPr lang="en-US" dirty="0" smtClean="0"/>
              <a:t> technologies provide a broad account of which cellular processes are active and which are dormant. A major challenge in molecular biology lies in understanding how the same genome can give rise to different cell types and how gene expression is regulated [1].</a:t>
            </a:r>
            <a:endParaRPr lang="ru-RU" dirty="0"/>
          </a:p>
        </p:txBody>
      </p:sp>
    </p:spTree>
    <p:extLst>
      <p:ext uri="{BB962C8B-B14F-4D97-AF65-F5344CB8AC3E}">
        <p14:creationId xmlns:p14="http://schemas.microsoft.com/office/powerpoint/2010/main" val="2619201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4" y="692696"/>
            <a:ext cx="878497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63688" y="5805264"/>
            <a:ext cx="4248472" cy="369332"/>
          </a:xfrm>
          <a:prstGeom prst="rect">
            <a:avLst/>
          </a:prstGeom>
        </p:spPr>
        <p:txBody>
          <a:bodyPr wrap="square">
            <a:spAutoFit/>
          </a:bodyPr>
          <a:lstStyle/>
          <a:p>
            <a:r>
              <a:rPr lang="en-US" dirty="0" smtClean="0"/>
              <a:t>https://microbenotes.com/types-of-rna/</a:t>
            </a:r>
            <a:endParaRPr lang="ru-RU" dirty="0"/>
          </a:p>
        </p:txBody>
      </p:sp>
    </p:spTree>
    <p:extLst>
      <p:ext uri="{BB962C8B-B14F-4D97-AF65-F5344CB8AC3E}">
        <p14:creationId xmlns:p14="http://schemas.microsoft.com/office/powerpoint/2010/main" val="489575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596" t="30551" r="25308" b="30987"/>
          <a:stretch/>
        </p:blipFill>
        <p:spPr bwMode="auto">
          <a:xfrm>
            <a:off x="128164" y="233889"/>
            <a:ext cx="8963186" cy="571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5805264"/>
            <a:ext cx="8352928" cy="646331"/>
          </a:xfrm>
          <a:prstGeom prst="rect">
            <a:avLst/>
          </a:prstGeom>
          <a:noFill/>
        </p:spPr>
        <p:txBody>
          <a:bodyPr wrap="square" rtlCol="0">
            <a:spAutoFit/>
          </a:bodyPr>
          <a:lstStyle/>
          <a:p>
            <a:r>
              <a:rPr lang="en-US" dirty="0" err="1"/>
              <a:t>Alberts</a:t>
            </a:r>
            <a:r>
              <a:rPr lang="en-US" dirty="0"/>
              <a:t> B. et al. Molecular biology of the cell. 6th ed. 2015. Garland Science</a:t>
            </a:r>
            <a:r>
              <a:rPr lang="en-US" dirty="0" smtClean="0"/>
              <a:t>. – p. 305.</a:t>
            </a:r>
            <a:endParaRPr lang="ru-RU" dirty="0"/>
          </a:p>
        </p:txBody>
      </p:sp>
    </p:spTree>
    <p:extLst>
      <p:ext uri="{BB962C8B-B14F-4D97-AF65-F5344CB8AC3E}">
        <p14:creationId xmlns:p14="http://schemas.microsoft.com/office/powerpoint/2010/main" val="116551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The expanding world of small RNAs | Nature"/>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7" descr="The expanding world of small RNAs | Nature"/>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The expanding world of small RNAs |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92" y="692696"/>
            <a:ext cx="6840760" cy="51077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4838" y="6165304"/>
            <a:ext cx="4183186" cy="369332"/>
          </a:xfrm>
          <a:prstGeom prst="rect">
            <a:avLst/>
          </a:prstGeom>
          <a:noFill/>
        </p:spPr>
        <p:txBody>
          <a:bodyPr wrap="square" rtlCol="0">
            <a:spAutoFit/>
          </a:bodyPr>
          <a:lstStyle/>
          <a:p>
            <a:r>
              <a:rPr lang="en-US" dirty="0" smtClean="0"/>
              <a:t>https://www.nature.com/articles/451414a</a:t>
            </a:r>
            <a:endParaRPr lang="ru-RU" dirty="0"/>
          </a:p>
        </p:txBody>
      </p:sp>
    </p:spTree>
    <p:extLst>
      <p:ext uri="{BB962C8B-B14F-4D97-AF65-F5344CB8AC3E}">
        <p14:creationId xmlns:p14="http://schemas.microsoft.com/office/powerpoint/2010/main" val="1415875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framework for understanding the roles of miRNAs in animal development |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864" y="116632"/>
            <a:ext cx="4464496" cy="5940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3688" y="6241928"/>
            <a:ext cx="6001792" cy="369332"/>
          </a:xfrm>
          <a:prstGeom prst="rect">
            <a:avLst/>
          </a:prstGeom>
          <a:noFill/>
        </p:spPr>
        <p:txBody>
          <a:bodyPr wrap="square" rtlCol="0">
            <a:spAutoFit/>
          </a:bodyPr>
          <a:lstStyle/>
          <a:p>
            <a:r>
              <a:rPr lang="en-US" dirty="0" smtClean="0"/>
              <a:t>https://dev.biologists.org/content/144/14/2548</a:t>
            </a:r>
            <a:endParaRPr lang="ru-RU" dirty="0"/>
          </a:p>
        </p:txBody>
      </p:sp>
    </p:spTree>
    <p:extLst>
      <p:ext uri="{BB962C8B-B14F-4D97-AF65-F5344CB8AC3E}">
        <p14:creationId xmlns:p14="http://schemas.microsoft.com/office/powerpoint/2010/main" val="3565663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thumb/6/6a/Transcriptomics_technique_publications_over_time.svg/300px-Transcriptomics_technique_publications_over_tim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6120680" cy="4304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5229200"/>
            <a:ext cx="7704856" cy="923330"/>
          </a:xfrm>
          <a:prstGeom prst="rect">
            <a:avLst/>
          </a:prstGeom>
          <a:noFill/>
        </p:spPr>
        <p:txBody>
          <a:bodyPr wrap="square" rtlCol="0">
            <a:spAutoFit/>
          </a:bodyPr>
          <a:lstStyle/>
          <a:p>
            <a:pPr algn="just"/>
            <a:r>
              <a:rPr lang="en-US" b="1" dirty="0" err="1" smtClean="0">
                <a:latin typeface="Times New Roman" pitchFamily="18" charset="0"/>
                <a:cs typeface="Times New Roman" pitchFamily="18" charset="0"/>
              </a:rPr>
              <a:t>Transcriptomics</a:t>
            </a:r>
            <a:r>
              <a:rPr lang="en-US" b="1" dirty="0" smtClean="0">
                <a:latin typeface="Times New Roman" pitchFamily="18" charset="0"/>
                <a:cs typeface="Times New Roman" pitchFamily="18" charset="0"/>
              </a:rPr>
              <a:t> method use over time. </a:t>
            </a:r>
            <a:r>
              <a:rPr lang="en-US" dirty="0" smtClean="0">
                <a:latin typeface="Times New Roman" pitchFamily="18" charset="0"/>
                <a:cs typeface="Times New Roman" pitchFamily="18" charset="0"/>
              </a:rPr>
              <a:t>Published papers referring to RNA-</a:t>
            </a:r>
            <a:r>
              <a:rPr lang="en-US" dirty="0" err="1" smtClean="0">
                <a:latin typeface="Times New Roman" pitchFamily="18" charset="0"/>
                <a:cs typeface="Times New Roman" pitchFamily="18" charset="0"/>
              </a:rPr>
              <a:t>Seq</a:t>
            </a:r>
            <a:r>
              <a:rPr lang="en-US" dirty="0" smtClean="0">
                <a:latin typeface="Times New Roman" pitchFamily="18" charset="0"/>
                <a:cs typeface="Times New Roman" pitchFamily="18" charset="0"/>
              </a:rPr>
              <a:t> (black), RNA microarray (red), expressed sequence tag (blue) and serial/cap analysis of gene expression (yellow) since 1990.[1]</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17780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260648"/>
            <a:ext cx="7886700" cy="399579"/>
          </a:xfrm>
        </p:spPr>
        <p:txBody>
          <a:bodyPr/>
          <a:lstStyle/>
          <a:p>
            <a:pPr algn="ctr"/>
            <a:r>
              <a:rPr lang="en-US" sz="2800" b="1" dirty="0" smtClean="0">
                <a:latin typeface="Times New Roman" pitchFamily="18" charset="0"/>
                <a:cs typeface="Times New Roman" pitchFamily="18" charset="0"/>
              </a:rPr>
              <a:t>RNA-</a:t>
            </a:r>
            <a:r>
              <a:rPr lang="en-US" sz="2800" b="1" dirty="0" err="1">
                <a:latin typeface="Times New Roman" pitchFamily="18" charset="0"/>
                <a:cs typeface="Times New Roman" pitchFamily="18" charset="0"/>
              </a:rPr>
              <a:t>s</a:t>
            </a:r>
            <a:r>
              <a:rPr lang="en-US" sz="2800" b="1" dirty="0" err="1" smtClean="0">
                <a:latin typeface="Times New Roman" pitchFamily="18" charset="0"/>
                <a:cs typeface="Times New Roman" pitchFamily="18" charset="0"/>
              </a:rPr>
              <a:t>eq</a:t>
            </a:r>
            <a:endParaRPr lang="ru-RU" sz="2800" b="1" dirty="0">
              <a:latin typeface="Times New Roman" pitchFamily="18" charset="0"/>
              <a:cs typeface="Times New Roman" pitchFamily="18" charset="0"/>
            </a:endParaRPr>
          </a:p>
        </p:txBody>
      </p:sp>
      <p:pic>
        <p:nvPicPr>
          <p:cNvPr id="2050" name="Picture 2" descr="https://upload.wikimedia.org/wikipedia/commons/thumb/f/f3/Summary_of_RNA-Seq.svg/500px-Summary_of_RNA-Seq.svg.png"/>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12576" r="12576"/>
          <a:stretch>
            <a:fillRect/>
          </a:stretch>
        </p:blipFill>
        <p:spPr bwMode="auto">
          <a:xfrm>
            <a:off x="1115616" y="692696"/>
            <a:ext cx="6696744" cy="5449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8" y="6237312"/>
            <a:ext cx="7992888" cy="523220"/>
          </a:xfrm>
          <a:prstGeom prst="rect">
            <a:avLst/>
          </a:prstGeom>
          <a:noFill/>
        </p:spPr>
        <p:txBody>
          <a:bodyPr wrap="square" rtlCol="0">
            <a:spAutoFit/>
          </a:bodyPr>
          <a:lstStyle/>
          <a:p>
            <a:pPr algn="just"/>
            <a:r>
              <a:rPr lang="en-US" sz="1400" dirty="0" err="1" smtClean="0">
                <a:latin typeface="Times New Roman" pitchFamily="18" charset="0"/>
                <a:cs typeface="Times New Roman" pitchFamily="18" charset="0"/>
              </a:rPr>
              <a:t>Shafee</a:t>
            </a:r>
            <a:r>
              <a:rPr lang="en-US" sz="1400" dirty="0" smtClean="0">
                <a:latin typeface="Times New Roman" pitchFamily="18" charset="0"/>
                <a:cs typeface="Times New Roman" pitchFamily="18" charset="0"/>
              </a:rPr>
              <a:t> T, Lowe R (2017). "Eukaryotic and prokaryotic gene structure". </a:t>
            </a:r>
            <a:r>
              <a:rPr lang="en-US" sz="1400" dirty="0" err="1" smtClean="0">
                <a:latin typeface="Times New Roman" pitchFamily="18" charset="0"/>
                <a:cs typeface="Times New Roman" pitchFamily="18" charset="0"/>
              </a:rPr>
              <a:t>WikiJournal</a:t>
            </a:r>
            <a:r>
              <a:rPr lang="en-US" sz="1400" dirty="0" smtClean="0">
                <a:latin typeface="Times New Roman" pitchFamily="18" charset="0"/>
                <a:cs typeface="Times New Roman" pitchFamily="18" charset="0"/>
              </a:rPr>
              <a:t> of Medicine. 4 (1). doi:10.15347/</a:t>
            </a:r>
            <a:r>
              <a:rPr lang="en-US" sz="1400" dirty="0" err="1" smtClean="0">
                <a:latin typeface="Times New Roman" pitchFamily="18" charset="0"/>
                <a:cs typeface="Times New Roman" pitchFamily="18" charset="0"/>
              </a:rPr>
              <a:t>wjm</a:t>
            </a:r>
            <a:r>
              <a:rPr lang="en-US" sz="1400" dirty="0" smtClean="0">
                <a:latin typeface="Times New Roman" pitchFamily="18" charset="0"/>
                <a:cs typeface="Times New Roman" pitchFamily="18" charset="0"/>
              </a:rPr>
              <a:t>/2017.002.</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92064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745</Words>
  <Application>Microsoft Office PowerPoint</Application>
  <PresentationFormat>Экран (4:3)</PresentationFormat>
  <Paragraphs>37</Paragraphs>
  <Slides>17</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Тема Office</vt:lpstr>
      <vt:lpstr>1_Simple Light</vt:lpstr>
      <vt:lpstr>1_Тема Office</vt:lpstr>
      <vt:lpstr>Al-Farabi Kazakh National University Higher School of Medicine Department of Fundamental Medicine   </vt:lpstr>
      <vt:lpstr>LEARNING OUTCOMES As a result of the lesson you will be able to:</vt:lpstr>
      <vt:lpstr>Definition</vt:lpstr>
      <vt:lpstr>Презентация PowerPoint</vt:lpstr>
      <vt:lpstr>Презентация PowerPoint</vt:lpstr>
      <vt:lpstr>Презентация PowerPoint</vt:lpstr>
      <vt:lpstr>Презентация PowerPoint</vt:lpstr>
      <vt:lpstr>Презентация PowerPoint</vt:lpstr>
      <vt:lpstr>RNA-seq</vt:lpstr>
      <vt:lpstr>Презентация PowerPoint</vt:lpstr>
      <vt:lpstr>Презентация PowerPoint</vt:lpstr>
      <vt:lpstr>Презентация PowerPoint</vt:lpstr>
      <vt:lpstr>DNA Microarrays</vt:lpstr>
      <vt:lpstr>Презентация PowerPoint</vt:lpstr>
      <vt:lpstr>Serial and cap analysis of gene expression (SAGE/CAGE)</vt:lpstr>
      <vt:lpstr>Gene expression profiling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dc:title>
  <dc:creator>User</dc:creator>
  <cp:lastModifiedBy>User</cp:lastModifiedBy>
  <cp:revision>16</cp:revision>
  <dcterms:created xsi:type="dcterms:W3CDTF">2021-03-06T13:16:59Z</dcterms:created>
  <dcterms:modified xsi:type="dcterms:W3CDTF">2021-03-07T13:57:06Z</dcterms:modified>
</cp:coreProperties>
</file>